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5"/>
  </p:notesMasterIdLst>
  <p:sldIdLst>
    <p:sldId id="418" r:id="rId3"/>
    <p:sldId id="430" r:id="rId4"/>
    <p:sldId id="431" r:id="rId5"/>
    <p:sldId id="419" r:id="rId6"/>
    <p:sldId id="577" r:id="rId7"/>
    <p:sldId id="537" r:id="rId8"/>
    <p:sldId id="538" r:id="rId9"/>
    <p:sldId id="539" r:id="rId10"/>
    <p:sldId id="540" r:id="rId11"/>
    <p:sldId id="578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549" r:id="rId21"/>
    <p:sldId id="550" r:id="rId22"/>
    <p:sldId id="551" r:id="rId23"/>
    <p:sldId id="579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580" r:id="rId33"/>
    <p:sldId id="560" r:id="rId34"/>
    <p:sldId id="561" r:id="rId35"/>
    <p:sldId id="582" r:id="rId36"/>
    <p:sldId id="325" r:id="rId37"/>
    <p:sldId id="562" r:id="rId38"/>
    <p:sldId id="563" r:id="rId39"/>
    <p:sldId id="566" r:id="rId40"/>
    <p:sldId id="567" r:id="rId41"/>
    <p:sldId id="564" r:id="rId42"/>
    <p:sldId id="565" r:id="rId43"/>
    <p:sldId id="568" r:id="rId44"/>
    <p:sldId id="581" r:id="rId45"/>
    <p:sldId id="569" r:id="rId46"/>
    <p:sldId id="570" r:id="rId47"/>
    <p:sldId id="571" r:id="rId48"/>
    <p:sldId id="572" r:id="rId49"/>
    <p:sldId id="573" r:id="rId50"/>
    <p:sldId id="574" r:id="rId51"/>
    <p:sldId id="575" r:id="rId52"/>
    <p:sldId id="576" r:id="rId53"/>
    <p:sldId id="407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6319A99-70C0-5B40-8974-7118F4B0FD3E}">
          <p14:sldIdLst>
            <p14:sldId id="418"/>
            <p14:sldId id="430"/>
            <p14:sldId id="431"/>
            <p14:sldId id="419"/>
            <p14:sldId id="577"/>
            <p14:sldId id="537"/>
            <p14:sldId id="538"/>
            <p14:sldId id="539"/>
            <p14:sldId id="540"/>
            <p14:sldId id="578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79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80"/>
            <p14:sldId id="560"/>
            <p14:sldId id="561"/>
            <p14:sldId id="582"/>
            <p14:sldId id="325"/>
            <p14:sldId id="562"/>
            <p14:sldId id="563"/>
            <p14:sldId id="566"/>
            <p14:sldId id="567"/>
            <p14:sldId id="564"/>
            <p14:sldId id="565"/>
            <p14:sldId id="568"/>
            <p14:sldId id="581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 慧" initials="吴" lastIdx="1" clrIdx="0">
    <p:extLst>
      <p:ext uri="{19B8F6BF-5375-455C-9EA6-DF929625EA0E}">
        <p15:presenceInfo xmlns:p15="http://schemas.microsoft.com/office/powerpoint/2012/main" userId="613e4b2886334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7BD"/>
    <a:srgbClr val="FFC715"/>
    <a:srgbClr val="FAE5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8" autoAdjust="0"/>
    <p:restoredTop sz="95238" autoAdjust="0"/>
  </p:normalViewPr>
  <p:slideViewPr>
    <p:cSldViewPr>
      <p:cViewPr varScale="1">
        <p:scale>
          <a:sx n="157" d="100"/>
          <a:sy n="157" d="100"/>
        </p:scale>
        <p:origin x="31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F3491-94E4-4075-B5F1-294292DEA749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28BA7-4A45-4FFE-A583-CA964C03D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568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DC1DC6-B42F-4EDB-90F2-8B5D9D0AEF8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34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48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49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975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441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49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663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164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369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196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01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86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1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311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492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312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019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51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035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95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932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944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99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613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391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31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099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542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988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7850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050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338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238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4159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94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281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253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234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747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925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028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5423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2967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92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6095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C1DC6-B42F-4EDB-90F2-8B5D9D0AEF88}" type="slidenum">
              <a:rPr lang="zh-CN" altLang="en-US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5937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731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193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895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96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9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70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9771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43ADC22A-E89E-4CA4-A9DA-F00837335342}" type="datetime1">
              <a:rPr lang="zh-CN" altLang="en-US" smtClean="0"/>
              <a:pPr/>
              <a:t>2022/10/30</a:t>
            </a:fld>
            <a:endParaRPr lang="zh-CN" altLang="en-US" b="1" i="1"/>
          </a:p>
        </p:txBody>
      </p:sp>
      <p:sp>
        <p:nvSpPr>
          <p:cNvPr id="1049772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73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0055C4C-D7A3-431C-BDD5-E6EB3A7AC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35949"/>
      </p:ext>
    </p:extLst>
  </p:cSld>
  <p:clrMapOvr>
    <a:masterClrMapping/>
  </p:clrMapOvr>
  <p:transition spd="med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8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8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D4ACED31-FBD9-4AF6-B0F4-54C40CE7C31F}" type="datetime1">
              <a:rPr lang="zh-CN" altLang="en-US" smtClean="0"/>
              <a:pPr/>
              <a:t>2022/10/30</a:t>
            </a:fld>
            <a:endParaRPr lang="zh-CN" altLang="en-US" b="1" i="1"/>
          </a:p>
        </p:txBody>
      </p:sp>
      <p:sp>
        <p:nvSpPr>
          <p:cNvPr id="104978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89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EC627E0C-9583-4BB6-9343-D17892D0D8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223796"/>
      </p:ext>
    </p:extLst>
  </p:cSld>
  <p:clrMapOvr>
    <a:masterClrMapping/>
  </p:clrMapOvr>
  <p:transition spd="med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4" name="竖排标题 1"/>
          <p:cNvSpPr>
            <a:spLocks noGrp="1"/>
          </p:cNvSpPr>
          <p:nvPr>
            <p:ph type="title" orient="vert"/>
          </p:nvPr>
        </p:nvSpPr>
        <p:spPr>
          <a:xfrm>
            <a:off x="8845551" y="228602"/>
            <a:ext cx="2733675" cy="5768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6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9764" y="228602"/>
            <a:ext cx="8053387" cy="5768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66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633320E3-A737-4ADD-BC72-DA6C453EA8AD}" type="datetime1">
              <a:rPr lang="zh-CN" altLang="en-US" smtClean="0"/>
              <a:pPr/>
              <a:t>2022/10/30</a:t>
            </a:fld>
            <a:endParaRPr lang="zh-CN" altLang="en-US" b="1" i="1"/>
          </a:p>
        </p:txBody>
      </p:sp>
      <p:sp>
        <p:nvSpPr>
          <p:cNvPr id="1049767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68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48816AE-6FA8-4183-978A-8319EA4562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81323"/>
      </p:ext>
    </p:extLst>
  </p:cSld>
  <p:clrMapOvr>
    <a:masterClrMapping/>
  </p:clrMapOvr>
  <p:transition spd="med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88BA-6CAC-7346-B903-94C4A97E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32F47D-C2D5-724D-A9D9-B61039B4D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4EE112-060C-0A4A-AA69-620EC6BF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CE2DA-0099-A54E-A24B-3926D16E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8A9741-20BD-204F-885B-C3375DEE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9352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0B321-4D75-8346-AD21-73CB7BE7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B51D7-F87B-924E-BA53-7DF2EC759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D86226-5080-F547-8E62-05BDCE9F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5A58B3-853C-5B47-82CE-27CF360B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D7839-2D0D-4640-AD02-FD517C60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2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89BF9-6405-504C-94BD-F1A7A072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35F4AF-11AD-1042-9D41-56689DEBA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8074D-08D9-DF4F-9A10-828A20F1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5B10C5-1313-5E4B-9708-C10F1569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455211-8076-E543-8A32-95558178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86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C9F12-2455-B448-BF20-6FFA9C85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F7C98-B84C-754B-B4BA-3326E24A4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084D76-FAA8-154D-AE36-6581DC63E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90099A-3395-714C-9DD9-D181115F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AEAA0D-A2F3-6240-8916-974AD5B3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CEF11A-C593-1040-95F5-A4E93D72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530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2AFD1-B538-F14E-98FD-2E41FC87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239161-0466-3C4F-9354-39278BFD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69B46F-3652-AD41-A9DF-D055E4B78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E2BC-938B-9B44-9BB1-D95C27FEA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A4FE8D-F516-A34B-ADDF-E8A14D2E0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E775F6-59B3-624B-AA86-A21C1040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C946ED-D5D2-1B45-928D-F79E8D78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24F61C-C263-3340-9100-59F31EE3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955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E2EF-AADB-284B-9F78-FCB42514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E35494-DA26-1A42-873A-472B1C84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1EB17F-1AD9-ED43-BCDD-7520A603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CB461C-855D-2D4D-8322-57663520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325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306F18-5E80-4F42-8325-D228E2346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FB8022-2362-0C4C-924D-06828494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CCA18C-E796-6E42-A6FA-CAE834D0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467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24F81-5505-3A43-9D6E-5A0F2735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B6DBD-B980-6B4D-9731-10A17FC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9D5E73-6658-7C4C-815E-9DBBE5302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187787-E98C-5B42-B41B-A5BA39D3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7DAE45-009A-E74B-B5C0-232E6754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9BC772-7D9F-0E47-B01D-74577AE4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9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9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9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07108355-6E83-4B14-AA43-7CEB1E503A45}" type="datetime1">
              <a:rPr lang="zh-CN" altLang="en-US" smtClean="0"/>
              <a:pPr/>
              <a:t>2022/10/30</a:t>
            </a:fld>
            <a:endParaRPr lang="zh-CN" altLang="en-US" b="1" i="1"/>
          </a:p>
        </p:txBody>
      </p:sp>
      <p:sp>
        <p:nvSpPr>
          <p:cNvPr id="104859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055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7C689-4607-6843-862E-83DADA3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716B55-DFAC-CF43-BC3F-5CBD5751E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D77032-5BC6-DF49-AA90-4FA3AB27D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C1C4BA-148F-8E43-9DDD-03D8783C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1E2942-FB2E-9B47-A183-A059D55F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4B3F6-5AEB-8340-9DF3-B1F34F08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424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11891-60CA-A94C-AE94-D231D843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D8DBF3-1851-1B42-8D90-C5D84B4CC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E240F-DDCB-A848-B161-8B318DAC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3EBF7-CA33-A04C-99C3-2D285B57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05A9E5-42EB-1B4C-9C36-B68E15B7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254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16163A-7BD6-E94E-8A69-97FEA1EA7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7C7A09-A0AE-7B40-B2FB-FE6DBEB62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232743-6E95-3D49-8401-DB81F18C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6DBF9-9A9D-B74C-ABE0-EF1D157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DCE8B-5CBF-C24D-BF6E-F11A5258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86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80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81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82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F680BDC2-098E-408A-97A7-2C188B209A9D}" type="datetime1">
              <a:rPr lang="zh-CN" altLang="en-US" smtClean="0"/>
              <a:pPr/>
              <a:t>2022/10/30</a:t>
            </a:fld>
            <a:endParaRPr lang="zh-CN" altLang="en-US" b="1" i="1"/>
          </a:p>
        </p:txBody>
      </p:sp>
      <p:sp>
        <p:nvSpPr>
          <p:cNvPr id="1049783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84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BF1226E9-A8D7-433D-8FF6-126998C986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668335"/>
      </p:ext>
    </p:extLst>
  </p:cSld>
  <p:clrMapOvr>
    <a:masterClrMapping/>
  </p:clrMapOvr>
  <p:transition spd="med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51" name="内容占位符 2"/>
          <p:cNvSpPr>
            <a:spLocks noGrp="1"/>
          </p:cNvSpPr>
          <p:nvPr>
            <p:ph sz="half" idx="1"/>
          </p:nvPr>
        </p:nvSpPr>
        <p:spPr>
          <a:xfrm>
            <a:off x="639765" y="1222375"/>
            <a:ext cx="5392737" cy="4775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2" name="内容占位符 3"/>
          <p:cNvSpPr>
            <a:spLocks noGrp="1"/>
          </p:cNvSpPr>
          <p:nvPr>
            <p:ph sz="half" idx="2"/>
          </p:nvPr>
        </p:nvSpPr>
        <p:spPr>
          <a:xfrm>
            <a:off x="6184900" y="1222375"/>
            <a:ext cx="5394325" cy="4775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FF2AB2A5-7A8A-4F58-A554-B42D7FCF923B}" type="datetime1">
              <a:rPr lang="zh-CN" altLang="en-US" smtClean="0"/>
              <a:pPr/>
              <a:t>2022/10/30</a:t>
            </a:fld>
            <a:endParaRPr lang="zh-CN" altLang="en-US" b="1" i="1"/>
          </a:p>
        </p:txBody>
      </p:sp>
      <p:sp>
        <p:nvSpPr>
          <p:cNvPr id="104975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55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B52D239C-B544-419A-AA47-2182D1DC8F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78312"/>
      </p:ext>
    </p:extLst>
  </p:cSld>
  <p:clrMapOvr>
    <a:masterClrMapping/>
  </p:clrMapOvr>
  <p:transition spd="med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6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57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58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60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61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71AF49A0-AE70-4051-914F-31E7490B50B4}" type="datetime1">
              <a:rPr lang="zh-CN" altLang="en-US" smtClean="0"/>
              <a:pPr/>
              <a:t>2022/10/30</a:t>
            </a:fld>
            <a:endParaRPr lang="zh-CN" altLang="en-US" b="1" i="1"/>
          </a:p>
        </p:txBody>
      </p:sp>
      <p:sp>
        <p:nvSpPr>
          <p:cNvPr id="1049762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63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0C864EAE-E214-426E-A852-45DAD4CB139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65614"/>
      </p:ext>
    </p:extLst>
  </p:cSld>
  <p:clrMapOvr>
    <a:masterClrMapping/>
  </p:clrMapOvr>
  <p:transition spd="med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B6313E23-202A-4DBA-BDFA-113B037C340A}" type="datetime1">
              <a:rPr lang="zh-CN" altLang="en-US" smtClean="0"/>
              <a:pPr/>
              <a:t>2022/10/30</a:t>
            </a:fld>
            <a:endParaRPr lang="zh-CN" altLang="en-US" b="1" i="1"/>
          </a:p>
        </p:txBody>
      </p:sp>
      <p:sp>
        <p:nvSpPr>
          <p:cNvPr id="104860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9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295182"/>
      </p:ext>
    </p:extLst>
  </p:cSld>
  <p:clrMapOvr>
    <a:masterClrMapping/>
  </p:clrMapOvr>
  <p:transition spd="med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1A593734-0361-4874-BEC2-546E7AA82CC1}" type="datetime1">
              <a:rPr lang="zh-CN" altLang="en-US" smtClean="0"/>
              <a:pPr/>
              <a:t>2022/10/30</a:t>
            </a:fld>
            <a:endParaRPr lang="zh-CN" altLang="en-US" b="1" i="1"/>
          </a:p>
        </p:txBody>
      </p:sp>
      <p:sp>
        <p:nvSpPr>
          <p:cNvPr id="104858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230324"/>
      </p:ext>
    </p:extLst>
  </p:cSld>
  <p:clrMapOvr>
    <a:masterClrMapping/>
  </p:clrMapOvr>
  <p:transition spd="med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0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91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92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9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99330C1F-F5BC-42E0-AA5F-D5B9A26A9E8D}" type="datetime1">
              <a:rPr lang="zh-CN" altLang="en-US" smtClean="0"/>
              <a:pPr/>
              <a:t>2022/10/30</a:t>
            </a:fld>
            <a:endParaRPr lang="zh-CN" altLang="en-US" b="1" i="1"/>
          </a:p>
        </p:txBody>
      </p:sp>
      <p:sp>
        <p:nvSpPr>
          <p:cNvPr id="104979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95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6F4ACBDE-81A0-4AFC-ADBB-F83DDB0974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131021"/>
      </p:ext>
    </p:extLst>
  </p:cSld>
  <p:clrMapOvr>
    <a:masterClrMapping/>
  </p:clrMapOvr>
  <p:transition spd="med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74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75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1049776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7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EB279A69-F49C-4E84-B5F0-51A87B0ECECB}" type="datetime1">
              <a:rPr lang="zh-CN" altLang="en-US" smtClean="0"/>
              <a:pPr/>
              <a:t>2022/10/30</a:t>
            </a:fld>
            <a:endParaRPr lang="zh-CN" altLang="en-US" b="1" i="1"/>
          </a:p>
        </p:txBody>
      </p:sp>
      <p:sp>
        <p:nvSpPr>
          <p:cNvPr id="104977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79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FC5CC31D-1363-49C8-9F24-77AAE0A8B0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033411"/>
      </p:ext>
    </p:extLst>
  </p:cSld>
  <p:clrMapOvr>
    <a:masterClrMapping/>
  </p:clrMapOvr>
  <p:transition spd="med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1093"/>
          <p:cNvSpPr>
            <a:spLocks noChangeArrowheads="1"/>
          </p:cNvSpPr>
          <p:nvPr/>
        </p:nvSpPr>
        <p:spPr bwMode="auto">
          <a:xfrm>
            <a:off x="0" y="6346827"/>
            <a:ext cx="12192000" cy="511175"/>
          </a:xfrm>
          <a:prstGeom prst="rect">
            <a:avLst/>
          </a:prstGeom>
          <a:solidFill>
            <a:srgbClr val="00447C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28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740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197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654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800"/>
          </a:p>
        </p:txBody>
      </p:sp>
      <p:sp>
        <p:nvSpPr>
          <p:cNvPr id="1048577" name="Rectangle 109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60400" y="228602"/>
            <a:ext cx="9380539" cy="784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48578" name="Rectangle 109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9763" y="1222375"/>
            <a:ext cx="10939463" cy="477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en-US"/>
          </a:p>
          <a:p>
            <a:pPr lvl="1"/>
            <a:r>
              <a:rPr lang="zh-CN" altLang="en-US"/>
              <a:t>第二级</a:t>
            </a:r>
            <a:endParaRPr lang="en-US" altLang="en-US"/>
          </a:p>
          <a:p>
            <a:pPr lvl="2"/>
            <a:r>
              <a:rPr lang="zh-CN" altLang="en-US"/>
              <a:t>第三级</a:t>
            </a:r>
            <a:endParaRPr lang="en-US" altLang="en-US"/>
          </a:p>
          <a:p>
            <a:pPr lvl="3"/>
            <a:r>
              <a:rPr lang="zh-CN" altLang="en-US"/>
              <a:t>第四级</a:t>
            </a:r>
            <a:endParaRPr lang="en-US" altLang="en-US"/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1048579" name="Rectangle 109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6964" y="6459540"/>
            <a:ext cx="24733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450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FE00E-8C06-457B-9BDE-A197369E635E}" type="datetime1">
              <a:rPr lang="zh-CN" altLang="en-US" smtClean="0">
                <a:sym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2022/10/30</a:t>
            </a:fld>
            <a:endParaRPr lang="zh-CN" altLang="en-US" b="1" i="1">
              <a:sym typeface="Calibri" panose="020F0502020204030204" pitchFamily="34" charset="0"/>
            </a:endParaRPr>
          </a:p>
        </p:txBody>
      </p:sp>
      <p:sp>
        <p:nvSpPr>
          <p:cNvPr id="1048580" name="Rectangle 109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86177" y="6459540"/>
            <a:ext cx="48228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450" b="1" i="1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ym typeface="Calibri" panose="020F0502020204030204" pitchFamily="34" charset="0"/>
            </a:endParaRPr>
          </a:p>
        </p:txBody>
      </p:sp>
      <p:sp>
        <p:nvSpPr>
          <p:cNvPr id="1048581" name="Rectangle 109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44201" y="6415090"/>
            <a:ext cx="131127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800" b="1" i="1" smtClean="0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35416B-1EEB-4908-B3FA-75CB8A360816}" type="slidenum">
              <a:rPr lang="zh-CN" altLang="en-US">
                <a:sym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ym typeface="Calibri" panose="020F0502020204030204" pitchFamily="34" charset="0"/>
            </a:endParaRPr>
          </a:p>
        </p:txBody>
      </p:sp>
      <p:cxnSp>
        <p:nvCxnSpPr>
          <p:cNvPr id="3145728" name="Line 2054"/>
          <p:cNvCxnSpPr>
            <a:cxnSpLocks noChangeShapeType="1"/>
          </p:cNvCxnSpPr>
          <p:nvPr/>
        </p:nvCxnSpPr>
        <p:spPr bwMode="auto">
          <a:xfrm>
            <a:off x="639765" y="1028700"/>
            <a:ext cx="9401175" cy="0"/>
          </a:xfrm>
          <a:prstGeom prst="line">
            <a:avLst/>
          </a:prstGeom>
          <a:noFill/>
          <a:ln w="19050">
            <a:solidFill>
              <a:srgbClr val="0B4DA2"/>
            </a:solidFill>
            <a:round/>
          </a:ln>
        </p:spPr>
      </p:cxnSp>
      <p:sp>
        <p:nvSpPr>
          <p:cNvPr id="1048582" name="Rectangle 233"/>
          <p:cNvSpPr>
            <a:spLocks noChangeArrowheads="1"/>
          </p:cNvSpPr>
          <p:nvPr userDrawn="1"/>
        </p:nvSpPr>
        <p:spPr bwMode="auto">
          <a:xfrm>
            <a:off x="331789" y="428625"/>
            <a:ext cx="153987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 "/>
              <a:defRPr sz="32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3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35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Calibri" panose="020F0502020204030204" pitchFamily="34" charset="0"/>
            </a:endParaRPr>
          </a:p>
        </p:txBody>
      </p:sp>
      <p:cxnSp>
        <p:nvCxnSpPr>
          <p:cNvPr id="3145729" name="Line 404"/>
          <p:cNvCxnSpPr>
            <a:cxnSpLocks noChangeShapeType="1"/>
          </p:cNvCxnSpPr>
          <p:nvPr userDrawn="1"/>
        </p:nvCxnSpPr>
        <p:spPr bwMode="auto">
          <a:xfrm>
            <a:off x="550863" y="428625"/>
            <a:ext cx="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</p:spPr>
      </p:cxnSp>
      <p:pic>
        <p:nvPicPr>
          <p:cNvPr id="14" name="图片 13"/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1313006" y="130754"/>
            <a:ext cx="742470" cy="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cut/>
  </p:transition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51435" indent="-51435" algn="l" rtl="0" eaLnBrk="0" fontAlgn="base" hangingPunct="0">
        <a:lnSpc>
          <a:spcPct val="90000"/>
        </a:lnSpc>
        <a:spcBef>
          <a:spcPts val="675"/>
        </a:spcBef>
        <a:spcAft>
          <a:spcPts val="115"/>
        </a:spcAft>
        <a:buClr>
          <a:srgbClr val="0B4DA2"/>
        </a:buClr>
        <a:buSzPct val="100000"/>
        <a:buFont typeface="Calibri" panose="020F0502020204030204" pitchFamily="34" charset="0"/>
        <a:buChar char=" "/>
        <a:defRPr sz="2400">
          <a:solidFill>
            <a:srgbClr val="404040"/>
          </a:solidFill>
          <a:latin typeface="+mn-lt"/>
          <a:ea typeface="+mn-ea"/>
          <a:cs typeface="+mn-cs"/>
        </a:defRPr>
      </a:lvl1pPr>
      <a:lvl2pPr marL="216535" indent="-10477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975">
          <a:solidFill>
            <a:srgbClr val="404040"/>
          </a:solidFill>
          <a:latin typeface="+mn-lt"/>
          <a:ea typeface="+mn-ea"/>
        </a:defRPr>
      </a:lvl2pPr>
      <a:lvl3pPr marL="318135" indent="-10223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3pPr>
      <a:lvl4pPr marL="420370" indent="-10223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4pPr>
      <a:lvl5pPr marL="523875" indent="-10477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5pPr>
      <a:lvl6pPr marL="8667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6pPr>
      <a:lvl7pPr marL="12096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7pPr>
      <a:lvl8pPr marL="15525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8pPr>
      <a:lvl9pPr marL="18954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89EA81-7985-4042-A35B-56AD378A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971F1-C07B-674B-A475-C0C611924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39BE3-B31D-A64C-9EE8-11B208F74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0E809-E577-CC4C-97D1-3D22F5759928}" type="datetimeFigureOut">
              <a:rPr kumimoji="1" lang="zh-CN" altLang="en-US" smtClean="0"/>
              <a:t>2022/10/30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40CA7-04CF-1146-9688-EC31E0EEA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EE0CC-F5CD-5B4C-ADC1-95CFA02FD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71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5.png"/><Relationship Id="rId5" Type="http://schemas.microsoft.com/office/2007/relationships/media" Target="../media/media3.wav"/><Relationship Id="rId10" Type="http://schemas.openxmlformats.org/officeDocument/2006/relationships/image" Target="../media/image4.png"/><Relationship Id="rId4" Type="http://schemas.openxmlformats.org/officeDocument/2006/relationships/audio" Target="../media/media2.wav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0795" y="3924300"/>
            <a:ext cx="12214225" cy="2950210"/>
          </a:xfrm>
          <a:prstGeom prst="rect">
            <a:avLst/>
          </a:prstGeom>
          <a:solidFill>
            <a:srgbClr val="0044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5" name="图片 4" descr="SHU_VI_LOGO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095" y="4259580"/>
            <a:ext cx="1795780" cy="22510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A9E019-D5ED-4BE6-A7FD-FAAA7154A7B7}"/>
              </a:ext>
            </a:extLst>
          </p:cNvPr>
          <p:cNvSpPr/>
          <p:nvPr/>
        </p:nvSpPr>
        <p:spPr>
          <a:xfrm>
            <a:off x="1524000" y="172527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>
                <a:latin typeface="Times New Roman" panose="02020603050405020304" pitchFamily="18" charset="0"/>
                <a:cs typeface="Times New Roman" panose="02020603050405020304" pitchFamily="18" charset="0"/>
              </a:rPr>
              <a:t>Lecture 6 </a:t>
            </a: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lang="zh-CN" altLang="en-US" sz="6000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39CBF860-9DC8-4F10-AAED-6F0E2A3B5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259" y="425958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Computer Engineering and Science</a:t>
            </a:r>
          </a:p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University</a:t>
            </a:r>
          </a:p>
          <a:p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  Jianjia Wang, </a:t>
            </a:r>
            <a:r>
              <a:rPr lang="en-US" altLang="zh-C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Shengyu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4845413"/>
      </p:ext>
    </p:extLst>
  </p:cSld>
  <p:clrMapOvr>
    <a:masterClrMapping/>
  </p:clrMapOvr>
  <p:transition spd="med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082711"/>
      </p:ext>
    </p:extLst>
  </p:cSld>
  <p:clrMapOvr>
    <a:masterClrMapping/>
  </p:clrMapOvr>
  <p:transition spd="med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Mathematical model: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Time domain: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Frequency domain: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7A6B4C-BE93-4F85-9FC0-061A780F9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025" y="4413335"/>
            <a:ext cx="4556382" cy="19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7211"/>
      </p:ext>
    </p:extLst>
  </p:cSld>
  <p:clrMapOvr>
    <a:masterClrMapping/>
  </p:clrMapOvr>
  <p:transition spd="med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（冲激串采样）</a:t>
                </a: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Mathematical model: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Time domain: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nary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𝑛𝑇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sampling period </a:t>
                </a:r>
                <a:endParaRPr lang="en-US" altLang="zh-TW" sz="28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sampling frequency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530334"/>
      </p:ext>
    </p:extLst>
  </p:cSld>
  <p:clrMapOvr>
    <a:masterClrMapping/>
  </p:clrMapOvr>
  <p:transition spd="med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（冲激串采样）</a:t>
                </a: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domain: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𝑛𝑇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FC88C-06A7-480B-9196-D88C516BE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1794809"/>
            <a:ext cx="6334839" cy="50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17548"/>
      </p:ext>
    </p:extLst>
  </p:cSld>
  <p:clrMapOvr>
    <a:masterClrMapping/>
  </p:clrMapOvr>
  <p:transition spd="med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Frequency domain: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83909"/>
      </p:ext>
    </p:extLst>
  </p:cSld>
  <p:clrMapOvr>
    <a:masterClrMapping/>
  </p:clrMapOvr>
  <p:transition spd="med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domain: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is a band-limited signal with its frequency in the range of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±</m:t>
                    </m:r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r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2E8F78-9F3F-41D0-B755-B2F87BE5D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4165961"/>
            <a:ext cx="432048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7517"/>
      </p:ext>
    </p:extLst>
  </p:cSld>
  <p:clrMapOvr>
    <a:masterClrMapping/>
  </p:clrMapOvr>
  <p:transition spd="med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0333B4-34C8-45CB-B6BA-66CE9283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1133781"/>
            <a:ext cx="58864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4342"/>
      </p:ext>
    </p:extLst>
  </p:cSld>
  <p:clrMapOvr>
    <a:masterClrMapping/>
  </p:clrMapOvr>
  <p:transition spd="med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In such a case,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precisely reconstructed by feeding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an ideal low-pass filter with gain </a:t>
                </a:r>
                <a:r>
                  <a:rPr lang="en-US" altLang="zh-TW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cut-off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r="-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0333B4-34C8-45CB-B6BA-66CE92839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096"/>
          <a:stretch/>
        </p:blipFill>
        <p:spPr>
          <a:xfrm>
            <a:off x="5807968" y="1133781"/>
            <a:ext cx="5886450" cy="15751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1EEED8-3D7E-42D4-8849-8BC499710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" t="69935" r="-176" b="-1206"/>
          <a:stretch/>
        </p:blipFill>
        <p:spPr>
          <a:xfrm>
            <a:off x="5867686" y="3106617"/>
            <a:ext cx="5886450" cy="16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42330"/>
      </p:ext>
    </p:extLst>
  </p:cSld>
  <p:clrMapOvr>
    <a:masterClrMapping/>
  </p:clrMapOvr>
  <p:transition spd="med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0333B4-34C8-45CB-B6BA-66CE92839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51"/>
          <a:stretch/>
        </p:blipFill>
        <p:spPr>
          <a:xfrm>
            <a:off x="5807968" y="1066531"/>
            <a:ext cx="5886450" cy="36633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F92902-6E5C-4D20-98CC-52CC2A33A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803" y="4968401"/>
            <a:ext cx="6075615" cy="16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30424"/>
      </p:ext>
    </p:extLst>
  </p:cSld>
  <p:clrMapOvr>
    <a:masterClrMapping/>
  </p:clrMapOvr>
  <p:transition spd="med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Impulse train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Spectrum overlapped, frequency components confused: aliasing effect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（混叠现象）</a:t>
                </a: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can’t be reconstructed by low-pass filtering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b="-6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0333B4-34C8-45CB-B6BA-66CE92839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096"/>
          <a:stretch/>
        </p:blipFill>
        <p:spPr>
          <a:xfrm>
            <a:off x="5807968" y="1133781"/>
            <a:ext cx="5886450" cy="15751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1EEED8-3D7E-42D4-8849-8BC499710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" t="69935" r="-176" b="-1206"/>
          <a:stretch/>
        </p:blipFill>
        <p:spPr>
          <a:xfrm>
            <a:off x="5867686" y="3106617"/>
            <a:ext cx="5886450" cy="16471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2E02A7-99CA-4A8A-8EAC-438EC1CC4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385" y="2950659"/>
            <a:ext cx="6075615" cy="16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4408"/>
      </p:ext>
    </p:extLst>
  </p:cSld>
  <p:clrMapOvr>
    <a:masterClrMapping/>
  </p:clrMapOvr>
  <p:transition spd="med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12B01B72-315E-183D-2F76-6B246D679E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5553" y="3950944"/>
            <a:ext cx="3311918" cy="2729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AA8F14-D6C1-276A-B85C-D83AF8A018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0656" y="3950944"/>
            <a:ext cx="3407846" cy="2729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BDD4E2-0637-1447-10E2-2F6539091C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618" y="3897087"/>
            <a:ext cx="3364230" cy="2729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实验二 信号表示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24496D4-15AE-DBBD-D738-5EDF77191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222375"/>
            <a:ext cx="10939463" cy="1738539"/>
          </a:xfrm>
        </p:spPr>
        <p:txBody>
          <a:bodyPr/>
          <a:lstStyle/>
          <a:p>
            <a:r>
              <a:rPr lang="zh-CN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在实验二教学</a:t>
            </a:r>
            <a:r>
              <a:rPr lang="en-US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PPT</a:t>
            </a:r>
            <a:r>
              <a:rPr lang="zh-CN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中，我们已学会如何根据音调的频率构建其对应的信号，信号用如下正弦波形式表示：</a:t>
            </a:r>
            <a:endParaRPr lang="en-US" altLang="zh-CN" sz="1800" dirty="0">
              <a:solidFill>
                <a:srgbClr val="202020"/>
              </a:solidFill>
              <a:effectLst/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en-US" altLang="zh-CN" sz="1800" dirty="0">
              <a:solidFill>
                <a:srgbClr val="202020"/>
              </a:solidFill>
              <a:effectLst/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lvl="0" indent="0">
              <a:buNone/>
            </a:pPr>
            <a:endParaRPr lang="en-US" altLang="zh-CN" sz="1800" dirty="0">
              <a:solidFill>
                <a:srgbClr val="202020"/>
              </a:solidFill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lvl="0" indent="-342900">
              <a:buFont typeface="+mj-lt"/>
              <a:buAutoNum type="arabicPeriod" startAt="3"/>
            </a:pP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Fs=1000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Fs=8000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Fs=80000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。在上述三种采样频率下，所产生的信号与声音是否有所不同？为什么？</a:t>
            </a:r>
            <a:endParaRPr lang="zh-CN" altLang="zh-CN" sz="1800" dirty="0">
              <a:solidFill>
                <a:srgbClr val="FF0000"/>
              </a:solidFill>
              <a:effectLst/>
              <a:latin typeface="+mj-lt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E05086-78F4-03E5-F5D1-76A0D947E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28" y="1683022"/>
            <a:ext cx="3364230" cy="5092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69508F-8D7F-B919-130B-64681A91C65C}"/>
              </a:ext>
            </a:extLst>
          </p:cNvPr>
          <p:cNvSpPr txBox="1"/>
          <p:nvPr/>
        </p:nvSpPr>
        <p:spPr>
          <a:xfrm>
            <a:off x="737618" y="2935656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高音</a:t>
            </a:r>
            <a:r>
              <a:rPr lang="en-US" altLang="zh-CN" dirty="0"/>
              <a:t>C</a:t>
            </a:r>
            <a:r>
              <a:rPr lang="zh-CN" altLang="en-US" dirty="0"/>
              <a:t>（哆）：</a:t>
            </a:r>
            <a:r>
              <a:rPr lang="en-US" altLang="zh-CN" dirty="0"/>
              <a:t>f=524Hz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0B34C5-BA6E-7F8C-EF9D-CBB0289F91B4}"/>
              </a:ext>
            </a:extLst>
          </p:cNvPr>
          <p:cNvSpPr txBox="1"/>
          <p:nvPr/>
        </p:nvSpPr>
        <p:spPr>
          <a:xfrm>
            <a:off x="639763" y="3491399"/>
            <a:ext cx="119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Fs=1000Hz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F12A26-EA6D-A130-D435-02D84598D6C6}"/>
              </a:ext>
            </a:extLst>
          </p:cNvPr>
          <p:cNvSpPr txBox="1"/>
          <p:nvPr/>
        </p:nvSpPr>
        <p:spPr>
          <a:xfrm>
            <a:off x="5100297" y="3527755"/>
            <a:ext cx="119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Fs=8000Hz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438B02-3F41-1E28-9A65-A5948C211AFD}"/>
              </a:ext>
            </a:extLst>
          </p:cNvPr>
          <p:cNvSpPr txBox="1"/>
          <p:nvPr/>
        </p:nvSpPr>
        <p:spPr>
          <a:xfrm>
            <a:off x="8841041" y="3528539"/>
            <a:ext cx="131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Fs=80000Hz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20F418-C027-94C1-6033-B66F8CFFEFB5}"/>
              </a:ext>
            </a:extLst>
          </p:cNvPr>
          <p:cNvSpPr txBox="1"/>
          <p:nvPr/>
        </p:nvSpPr>
        <p:spPr>
          <a:xfrm>
            <a:off x="1970488" y="61472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0.01s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A71F54-3D9F-9C0A-1F04-A0E4FD0E59B6}"/>
              </a:ext>
            </a:extLst>
          </p:cNvPr>
          <p:cNvSpPr txBox="1"/>
          <p:nvPr/>
        </p:nvSpPr>
        <p:spPr>
          <a:xfrm>
            <a:off x="6096000" y="614401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0.01s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C56CBE-C4C3-1AAB-D819-903FC082A0AD}"/>
              </a:ext>
            </a:extLst>
          </p:cNvPr>
          <p:cNvSpPr txBox="1"/>
          <p:nvPr/>
        </p:nvSpPr>
        <p:spPr>
          <a:xfrm>
            <a:off x="9699339" y="614401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0.01s</a:t>
            </a:r>
            <a:endParaRPr lang="zh-CN" altLang="en-US" dirty="0"/>
          </a:p>
        </p:txBody>
      </p:sp>
      <p:pic>
        <p:nvPicPr>
          <p:cNvPr id="10" name="f=524,Fs=1000">
            <a:hlinkClick r:id="" action="ppaction://media"/>
            <a:extLst>
              <a:ext uri="{FF2B5EF4-FFF2-40B4-BE49-F238E27FC236}">
                <a16:creationId xmlns:a16="http://schemas.microsoft.com/office/drawing/2014/main" id="{467BEDA1-3E5E-DD56-B4F8-0FF716E33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70488" y="3341344"/>
            <a:ext cx="609600" cy="609600"/>
          </a:xfrm>
          <a:prstGeom prst="rect">
            <a:avLst/>
          </a:prstGeom>
        </p:spPr>
      </p:pic>
      <p:pic>
        <p:nvPicPr>
          <p:cNvPr id="18" name="f=524,Fs=8000">
            <a:hlinkClick r:id="" action="ppaction://media"/>
            <a:extLst>
              <a:ext uri="{FF2B5EF4-FFF2-40B4-BE49-F238E27FC236}">
                <a16:creationId xmlns:a16="http://schemas.microsoft.com/office/drawing/2014/main" id="{3EBADEA7-DCBC-2557-FECE-562E4EBC4A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474400" y="3341344"/>
            <a:ext cx="609600" cy="609600"/>
          </a:xfrm>
          <a:prstGeom prst="rect">
            <a:avLst/>
          </a:prstGeom>
        </p:spPr>
      </p:pic>
      <p:pic>
        <p:nvPicPr>
          <p:cNvPr id="26" name="f=524,Fs=80000">
            <a:hlinkClick r:id="" action="ppaction://media"/>
            <a:extLst>
              <a:ext uri="{FF2B5EF4-FFF2-40B4-BE49-F238E27FC236}">
                <a16:creationId xmlns:a16="http://schemas.microsoft.com/office/drawing/2014/main" id="{D37D52C9-4814-2A1F-EAE8-C456EE4DD8D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221512" y="33712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53817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Nyquist sampling theorem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（奈奎斯特采样定理）</a:t>
                </a: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2800" b="0" i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band-limited</a:t>
                </a:r>
                <a:r>
                  <a:rPr lang="en-US" altLang="zh-CN" sz="2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（带限）</a:t>
                </a:r>
                <a:r>
                  <a:rPr lang="en-US" altLang="zh-CN" sz="28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continuous-time signal can be sampled and perfectly reconstructed from its samples if the waveform is sampled over twice as fast as it's highest frequency component.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highest frequency of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lowest permitted sampling frequency (Nyquist rate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奈奎斯特率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364" r="-1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078308"/>
      </p:ext>
    </p:extLst>
  </p:cSld>
  <p:clrMapOvr>
    <a:masterClrMapping/>
  </p:clrMapOvr>
  <p:transition spd="med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Application of non-ideal low-pass filters for signal reconstruction: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non-ideal low-pass filters need be accurate enough determined by acceptable level of distortion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In practice, signals might not be band-limited: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pre-filtering</a:t>
            </a:r>
            <a:endParaRPr lang="en-US" altLang="zh-TW" sz="1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69460"/>
      </p:ext>
    </p:extLst>
  </p:cSld>
  <p:clrMapOvr>
    <a:masterClrMapping/>
  </p:clrMapOvr>
  <p:transition spd="med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65399"/>
      </p:ext>
    </p:extLst>
  </p:cSld>
  <p:clrMapOvr>
    <a:masterClrMapping/>
  </p:clrMapOvr>
  <p:transition spd="med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（零阶保持采样）</a:t>
                </a: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Zero-order hold: holding the sampled value until the next sample taken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The output signal of zero-order hold sampling,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a staircase signal.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58AA8EE-164A-4573-978B-17F1FD964420}"/>
              </a:ext>
            </a:extLst>
          </p:cNvPr>
          <p:cNvGrpSpPr/>
          <p:nvPr/>
        </p:nvGrpSpPr>
        <p:grpSpPr>
          <a:xfrm>
            <a:off x="751339" y="2203301"/>
            <a:ext cx="10791825" cy="2809875"/>
            <a:chOff x="751339" y="2348880"/>
            <a:chExt cx="10791825" cy="28098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3660F4-C00A-4644-9C54-227013836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339" y="2348880"/>
              <a:ext cx="10791825" cy="280987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AA9BC20-A0A0-41A9-A18B-F893C66CB91C}"/>
                </a:ext>
              </a:extLst>
            </p:cNvPr>
            <p:cNvSpPr txBox="1"/>
            <p:nvPr/>
          </p:nvSpPr>
          <p:spPr>
            <a:xfrm>
              <a:off x="5087888" y="3335043"/>
              <a:ext cx="223224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Sampling with zero-order hold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4796517"/>
      </p:ext>
    </p:extLst>
  </p:cSld>
  <p:clrMapOvr>
    <a:masterClrMapping/>
  </p:clrMapOvr>
  <p:transition spd="med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Zero-order hold: modeled by an impulse train sampler followed by a system with rectangular impulse response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/2)</m:t>
                          </m:r>
                        </m:num>
                        <m:den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r="-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27AC87-9CAE-48C9-8B0D-B51D7267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5" y="2492896"/>
            <a:ext cx="61912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22143"/>
      </p:ext>
    </p:extLst>
  </p:cSld>
  <p:clrMapOvr>
    <a:masterClrMapping/>
  </p:clrMapOvr>
  <p:transition spd="med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with a zero-order hold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Zero-order hold: modeled by an impulse train sampler followed by a system with rectangular impulse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791339-A71A-41B1-9A7F-6F8D279D2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99"/>
          <a:stretch/>
        </p:blipFill>
        <p:spPr>
          <a:xfrm>
            <a:off x="5303912" y="2463993"/>
            <a:ext cx="6264696" cy="41654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5962C4-8597-4D33-B557-BF6ED72CC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832144"/>
            <a:ext cx="4340730" cy="14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0954"/>
      </p:ext>
    </p:extLst>
  </p:cSld>
  <p:clrMapOvr>
    <a:masterClrMapping/>
  </p:clrMapOvr>
  <p:transition spd="med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Cascaded systems are required to reconstruct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0DC05D-CCE6-46B8-B4BE-E195EDF5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209" y="2066480"/>
            <a:ext cx="9590013" cy="25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72452"/>
      </p:ext>
    </p:extLst>
  </p:cSld>
  <p:clrMapOvr>
    <a:masterClrMapping/>
  </p:clrMapOvr>
  <p:transition spd="med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emember that continuous-time signal reconstruction is realized by putting the samples into an ideal low-pass filter: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In fact,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zh-TW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frequency response of an ideal low-pass filter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0DC05D-CCE6-46B8-B4BE-E195EDF5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556792"/>
            <a:ext cx="9590013" cy="25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84106"/>
      </p:ext>
    </p:extLst>
  </p:cSld>
  <p:clrMapOvr>
    <a:masterClrMapping/>
  </p:clrMapOvr>
  <p:transition spd="med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0DC05D-CCE6-46B8-B4BE-E195EDF5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556792"/>
            <a:ext cx="9590013" cy="25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44652"/>
      </p:ext>
    </p:extLst>
  </p:cSld>
  <p:clrMapOvr>
    <a:masterClrMapping/>
  </p:clrMapOvr>
  <p:transition spd="med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with a zero-order hold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/2)</m:t>
                          </m:r>
                        </m:num>
                        <m:den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d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⁡(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/2)</m:t>
                              </m:r>
                            </m:num>
                            <m:den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35861"/>
      </p:ext>
    </p:extLst>
  </p:cSld>
  <p:clrMapOvr>
    <a:masterClrMapping/>
  </p:clrMapOvr>
  <p:transition spd="med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实验二 信号表示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24496D4-15AE-DBBD-D738-5EDF77191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222375"/>
            <a:ext cx="10939463" cy="1738539"/>
          </a:xfrm>
        </p:spPr>
        <p:txBody>
          <a:bodyPr/>
          <a:lstStyle/>
          <a:p>
            <a:r>
              <a:rPr lang="zh-CN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在实验二教学</a:t>
            </a:r>
            <a:r>
              <a:rPr lang="en-US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PPT</a:t>
            </a:r>
            <a:r>
              <a:rPr lang="zh-CN" altLang="zh-CN" sz="1800" dirty="0">
                <a:solidFill>
                  <a:srgbClr val="202020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中，我们已学会如何根据音调的频率构建其对应的信号，信号用如下正弦波形式表示：</a:t>
            </a:r>
            <a:endParaRPr lang="en-US" altLang="zh-CN" sz="1800" dirty="0">
              <a:solidFill>
                <a:srgbClr val="202020"/>
              </a:solidFill>
              <a:effectLst/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en-US" altLang="zh-CN" sz="1800" dirty="0">
              <a:solidFill>
                <a:srgbClr val="202020"/>
              </a:solidFill>
              <a:effectLst/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lvl="0" indent="0">
              <a:buNone/>
            </a:pPr>
            <a:endParaRPr lang="en-US" altLang="zh-CN" sz="1800" dirty="0">
              <a:solidFill>
                <a:srgbClr val="202020"/>
              </a:solidFill>
              <a:latin typeface="+mj-lt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lvl="0" indent="-342900">
              <a:buFont typeface="+mj-lt"/>
              <a:buAutoNum type="arabicPeriod" startAt="3"/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等线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Fs=1000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Fs=8000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Fs=80000</a:t>
            </a:r>
            <a:r>
              <a:rPr lang="zh-CN" altLang="zh-CN" sz="1800" dirty="0">
                <a:solidFill>
                  <a:schemeClr val="tx1"/>
                </a:solidFill>
                <a:effectLst/>
                <a:latin typeface="+mj-lt"/>
                <a:ea typeface="微软雅黑" panose="020B0503020204020204" pitchFamily="34" charset="-122"/>
                <a:cs typeface="宋体" panose="02010600030101010101" pitchFamily="2" charset="-122"/>
              </a:rPr>
              <a:t>。在上述三种采样频率下，所产生的信号与声音是否有所不同？为什么？</a:t>
            </a:r>
            <a:endParaRPr lang="zh-CN" altLang="zh-CN" sz="1800" dirty="0">
              <a:solidFill>
                <a:schemeClr val="tx1"/>
              </a:solidFill>
              <a:effectLst/>
              <a:latin typeface="+mj-lt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E05086-78F4-03E5-F5D1-76A0D947E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28" y="1683022"/>
            <a:ext cx="3364230" cy="5092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C531A9-9801-2581-D6C2-71FE0B486C5C}"/>
              </a:ext>
            </a:extLst>
          </p:cNvPr>
          <p:cNvSpPr txBox="1"/>
          <p:nvPr/>
        </p:nvSpPr>
        <p:spPr>
          <a:xfrm>
            <a:off x="538618" y="3080962"/>
            <a:ext cx="1104060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buClr>
                <a:srgbClr val="FF0000"/>
              </a:buClr>
            </a:pPr>
            <a:r>
              <a:rPr lang="zh-CN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取决于给定信号的频率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0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</a:pP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上述结果表明采样频率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对信号的影响与信号本身的频率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相关。实际上，根据奈奎斯特采样定理，当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Fs&gt;2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时，任何采集到的离散时间信号都具有原始信号的全部特征，因此不同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无任何区别（当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取值小于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时）；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时，采集到的离散时间信号不具有原始信号的全部特征，则会导致声音信号失真。</a:t>
            </a:r>
            <a:endParaRPr lang="en-US" altLang="zh-CN" sz="2000" kern="1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取值较低（低于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），三种采样频率的声音无任何区别；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500&lt;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&lt;4000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Fs=1000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：音调低；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Fs=8000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Fs=80000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，音调高且相同；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&gt;4000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Fs=1000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：音调最低；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Fs=8000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：音调较低；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Fs=80000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，音调最高。（注意，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不要太取太大，否则声音太刺耳）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39544"/>
      </p:ext>
    </p:extLst>
  </p:cSld>
  <p:clrMapOvr>
    <a:masterClrMapping/>
  </p:clrMapOvr>
  <p:transition spd="med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Practical issues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ideal low-pass filter, which is impractical, and thus the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impractical as well.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In many situations, the signal sampled by a zero-order hold,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considered as an approximated reconstruction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d>
                      <m:dPr>
                        <m:ctrlPr>
                          <a:rPr lang="en-US" altLang="zh-TW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(with a very coarse interpolation), and can be used for further signal processing. 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81294"/>
      </p:ext>
    </p:extLst>
  </p:cSld>
  <p:clrMapOvr>
    <a:masterClrMapping/>
  </p:clrMapOvr>
  <p:transition spd="med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529207"/>
      </p:ext>
    </p:extLst>
  </p:cSld>
  <p:clrMapOvr>
    <a:masterClrMapping/>
  </p:clrMapOvr>
  <p:transition spd="med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（内插）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Interpolation is the process to reconstruct a signal from its samples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C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ontinuous-time signal reconstruction is realized by putting the samples into an ideal low-pass filter.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Ideal interpolation is to use the impulse response of an ideal low-pass filter as the interpolation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r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543839"/>
      </p:ext>
    </p:extLst>
  </p:cSld>
  <p:clrMapOvr>
    <a:masterClrMapping/>
  </p:clrMapOvr>
  <p:transition spd="med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Ideal interpolation is to use the impulse response of an ideal low-pass filter as the interpolation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9FC1C0-D545-4EEF-8890-E3DF25500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07" y="4149080"/>
            <a:ext cx="3685243" cy="1397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F3DB10-E919-42ED-93A7-CDB94C685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221" y="3898912"/>
            <a:ext cx="3754061" cy="16478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053CC2-F7FA-432C-B283-E041C9875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814" y="3969193"/>
            <a:ext cx="3754062" cy="17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73"/>
      </p:ext>
    </p:extLst>
  </p:cSld>
  <p:clrMapOvr>
    <a:masterClrMapping/>
  </p:clrMapOvr>
  <p:transition spd="med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F54FB-33F5-48B2-B64F-CEEB7B16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Lecture1 - </a:t>
            </a:r>
            <a:r>
              <a:rPr lang="zh-CN" altLang="en-US" sz="3200" dirty="0">
                <a:solidFill>
                  <a:schemeClr val="tx1"/>
                </a:solidFill>
              </a:rPr>
              <a:t>系统的因果性（</a:t>
            </a:r>
            <a:r>
              <a:rPr lang="en-US" altLang="zh-CN" sz="3200" dirty="0">
                <a:solidFill>
                  <a:schemeClr val="tx1"/>
                </a:solidFill>
              </a:rPr>
              <a:t>Causality</a:t>
            </a:r>
            <a:r>
              <a:rPr lang="zh-CN" altLang="en-US" sz="32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28FE63-CC91-43C2-A7A0-B4EFDB45B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222375"/>
            <a:ext cx="10962957" cy="47752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</a:t>
            </a:r>
            <a:r>
              <a:rPr lang="en-GB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system is causal if the output at a time, only depends on input values up to that time. </a:t>
            </a:r>
            <a:r>
              <a:rPr lang="zh-CN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（系统的输出只取决于现在的输入及过去的输入）</a:t>
            </a: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具有因果性的系统才是物理可实现的系统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因果性的意义：判断所设计的系统是否是可以被实现的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例：理想低通滤波器不具有因果性，是不可能被实现的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F4526F-27AF-468A-BC3D-66A2616F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565C1D-4259-49E4-9E86-C79940A1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383" y="2849087"/>
            <a:ext cx="448627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877375"/>
      </p:ext>
    </p:extLst>
  </p:cSld>
  <p:clrMapOvr>
    <a:masterClrMapping/>
  </p:clrMapOvr>
  <p:transition spd="med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矩形 1"/>
          <p:cNvSpPr>
            <a:spLocks noChangeArrowheads="1"/>
          </p:cNvSpPr>
          <p:nvPr/>
        </p:nvSpPr>
        <p:spPr bwMode="auto">
          <a:xfrm>
            <a:off x="1536551" y="881311"/>
            <a:ext cx="916305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</a:t>
            </a:r>
          </a:p>
          <a:p>
            <a:pPr lvl="2" eaLnBrk="1" hangingPunct="1">
              <a:lnSpc>
                <a:spcPct val="150000"/>
              </a:lnSpc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continuous-time</a:t>
            </a: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lnSpc>
                <a:spcPct val="150000"/>
              </a:lnSpc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Causal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iff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h(t)=0,t&lt;0</a:t>
            </a:r>
            <a:endParaRPr kumimoji="0" lang="zh-TW" altLang="en-US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38243" name="物件 1"/>
          <p:cNvGraphicFramePr>
            <a:graphicFrameLocks noChangeAspect="1"/>
          </p:cNvGraphicFramePr>
          <p:nvPr/>
        </p:nvGraphicFramePr>
        <p:xfrm>
          <a:off x="2858939" y="2259261"/>
          <a:ext cx="42100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511300" imgH="330200" progId="Equation.3">
                  <p:embed/>
                </p:oleObj>
              </mc:Choice>
              <mc:Fallback>
                <p:oleObj name="方程式" r:id="rId2" imgW="1511300" imgH="330200" progId="Equation.3">
                  <p:embed/>
                  <p:pic>
                    <p:nvPicPr>
                      <p:cNvPr id="138243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8939" y="2259261"/>
                        <a:ext cx="42100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4" name="物件 2"/>
          <p:cNvGraphicFramePr>
            <a:graphicFrameLocks noChangeAspect="1"/>
          </p:cNvGraphicFramePr>
          <p:nvPr/>
        </p:nvGraphicFramePr>
        <p:xfrm>
          <a:off x="2811315" y="3861048"/>
          <a:ext cx="698658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768600" imgH="355600" progId="Equation.3">
                  <p:embed/>
                </p:oleObj>
              </mc:Choice>
              <mc:Fallback>
                <p:oleObj name="方程式" r:id="rId4" imgW="2768600" imgH="355600" progId="Equation.3">
                  <p:embed/>
                  <p:pic>
                    <p:nvPicPr>
                      <p:cNvPr id="138244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315" y="3861048"/>
                        <a:ext cx="6986587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DA5DDCC0-BD40-B49E-2D15-BEAC674C9602}"/>
              </a:ext>
            </a:extLst>
          </p:cNvPr>
          <p:cNvSpPr txBox="1">
            <a:spLocks/>
          </p:cNvSpPr>
          <p:nvPr/>
        </p:nvSpPr>
        <p:spPr>
          <a:xfrm>
            <a:off x="660400" y="404664"/>
            <a:ext cx="9380539" cy="7842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>
                <a:solidFill>
                  <a:srgbClr val="808080"/>
                </a:solidFill>
                <a:latin typeface="Calibri Light" panose="020F0302020204030204"/>
                <a:ea typeface="宋体" panose="02010600030101010101" pitchFamily="2" charset="-122"/>
              </a:defRPr>
            </a:lvl9pPr>
          </a:lstStyle>
          <a:p>
            <a:r>
              <a:rPr lang="en-US" altLang="zh-CN" sz="3200" kern="0" dirty="0">
                <a:solidFill>
                  <a:schemeClr val="tx1"/>
                </a:solidFill>
              </a:rPr>
              <a:t>Lecture3 - </a:t>
            </a:r>
            <a:r>
              <a:rPr lang="zh-CN" altLang="en-US" sz="3200" kern="0" dirty="0">
                <a:solidFill>
                  <a:schemeClr val="tx1"/>
                </a:solidFill>
              </a:rPr>
              <a:t>系统的因果性（</a:t>
            </a:r>
            <a:r>
              <a:rPr lang="en-US" altLang="zh-CN" sz="3200" kern="0" dirty="0">
                <a:solidFill>
                  <a:schemeClr val="tx1"/>
                </a:solidFill>
              </a:rPr>
              <a:t>Causality</a:t>
            </a:r>
            <a:r>
              <a:rPr lang="zh-CN" altLang="en-US" sz="3200" kern="0" dirty="0">
                <a:solidFill>
                  <a:schemeClr val="tx1"/>
                </a:solidFill>
              </a:rPr>
              <a:t>）</a:t>
            </a:r>
          </a:p>
        </p:txBody>
      </p:sp>
    </p:spTree>
  </p:cSld>
  <p:clrMapOvr>
    <a:masterClrMapping/>
  </p:clrMapOvr>
  <p:transition spd="med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Ideal interpolation: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9F821-47DE-476C-9E52-03615F09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34" y="1599279"/>
            <a:ext cx="10154074" cy="434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90507"/>
      </p:ext>
    </p:extLst>
  </p:cSld>
  <p:clrMapOvr>
    <a:masterClrMapping/>
  </p:clrMapOvr>
  <p:transition spd="med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Z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ero-order hold can be considered as a “coarse” interpolation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Transfer function of zero-order hold,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a rough approximation of an ideal low-pass filter: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/2)</m:t>
                          </m:r>
                        </m:num>
                        <m:den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172E88-53F8-45DA-87AE-02BF3B09A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4" y="3819903"/>
            <a:ext cx="6938169" cy="28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3667"/>
      </p:ext>
    </p:extLst>
  </p:cSld>
  <p:clrMapOvr>
    <a:masterClrMapping/>
  </p:clrMapOvr>
  <p:transition spd="med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5868C6-3E33-4D55-B49B-B4C1FB85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36" y="1190605"/>
            <a:ext cx="7262041" cy="51582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A2B6FE-FCF9-4145-8786-6FCC109A47A5}"/>
              </a:ext>
            </a:extLst>
          </p:cNvPr>
          <p:cNvSpPr txBox="1"/>
          <p:nvPr/>
        </p:nvSpPr>
        <p:spPr>
          <a:xfrm>
            <a:off x="1196709" y="1206483"/>
            <a:ext cx="2527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C727D4-8C79-4DC6-9BAA-D6393BC9804A}"/>
              </a:ext>
            </a:extLst>
          </p:cNvPr>
          <p:cNvSpPr txBox="1"/>
          <p:nvPr/>
        </p:nvSpPr>
        <p:spPr>
          <a:xfrm>
            <a:off x="1234938" y="3769707"/>
            <a:ext cx="252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Impulse train sampled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01296"/>
      </p:ext>
    </p:extLst>
  </p:cSld>
  <p:clrMapOvr>
    <a:masterClrMapping/>
  </p:clrMapOvr>
  <p:transition spd="med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A2B6FE-FCF9-4145-8786-6FCC109A47A5}"/>
              </a:ext>
            </a:extLst>
          </p:cNvPr>
          <p:cNvSpPr txBox="1"/>
          <p:nvPr/>
        </p:nvSpPr>
        <p:spPr>
          <a:xfrm>
            <a:off x="1196709" y="1206483"/>
            <a:ext cx="2527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C727D4-8C79-4DC6-9BAA-D6393BC9804A}"/>
              </a:ext>
            </a:extLst>
          </p:cNvPr>
          <p:cNvSpPr txBox="1"/>
          <p:nvPr/>
        </p:nvSpPr>
        <p:spPr>
          <a:xfrm>
            <a:off x="1234938" y="3769707"/>
            <a:ext cx="252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Zero-order hold sampled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DAC2F4-8B98-41FF-9971-1CDE26C04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50"/>
          <a:stretch/>
        </p:blipFill>
        <p:spPr>
          <a:xfrm>
            <a:off x="3750415" y="3614441"/>
            <a:ext cx="7245426" cy="2704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79CECA-4985-47C8-AB0B-7BB44B1D4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5"/>
          <a:stretch/>
        </p:blipFill>
        <p:spPr>
          <a:xfrm>
            <a:off x="3740419" y="1062663"/>
            <a:ext cx="7262041" cy="25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39958"/>
      </p:ext>
    </p:extLst>
  </p:cSld>
  <p:clrMapOvr>
    <a:masterClrMapping/>
  </p:clrMapOvr>
  <p:transition spd="med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193417"/>
      </p:ext>
    </p:extLst>
  </p:cSld>
  <p:clrMapOvr>
    <a:masterClrMapping/>
  </p:clrMapOvr>
  <p:transition spd="med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For smoother interpolations, </a:t>
                </a:r>
                <a:r>
                  <a:rPr lang="en-US" altLang="zh-TW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th-order hold (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might be used, e.g., first-order hold: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 r="-1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3B17C7-2CBC-433F-93B1-719C90BD7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242" y="1800659"/>
            <a:ext cx="7883515" cy="4828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F716A23-C0F7-4789-B447-9E64BF3D5804}"/>
                  </a:ext>
                </a:extLst>
              </p:cNvPr>
              <p:cNvSpPr txBox="1"/>
              <p:nvPr/>
            </p:nvSpPr>
            <p:spPr>
              <a:xfrm>
                <a:off x="1847528" y="3284984"/>
                <a:ext cx="3384376" cy="8476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TW" alt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nary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F716A23-C0F7-4789-B447-9E64BF3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284984"/>
                <a:ext cx="3384376" cy="847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F5504F-809E-4858-B872-3AB9DEB48914}"/>
                  </a:ext>
                </a:extLst>
              </p:cNvPr>
              <p:cNvSpPr txBox="1"/>
              <p:nvPr/>
            </p:nvSpPr>
            <p:spPr>
              <a:xfrm>
                <a:off x="3143672" y="2141134"/>
                <a:ext cx="648072" cy="423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F5504F-809E-4858-B872-3AB9DEB4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2141134"/>
                <a:ext cx="648072" cy="423770"/>
              </a:xfrm>
              <a:prstGeom prst="rect">
                <a:avLst/>
              </a:prstGeom>
              <a:blipFill>
                <a:blip r:embed="rId6"/>
                <a:stretch>
                  <a:fillRect r="-22642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35C042-D429-4FAC-A109-BF07CE437BC6}"/>
                  </a:ext>
                </a:extLst>
              </p:cNvPr>
              <p:cNvSpPr txBox="1"/>
              <p:nvPr/>
            </p:nvSpPr>
            <p:spPr>
              <a:xfrm>
                <a:off x="5771963" y="3446324"/>
                <a:ext cx="648072" cy="423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35C042-D429-4FAC-A109-BF07CE43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963" y="3446324"/>
                <a:ext cx="648072" cy="423770"/>
              </a:xfrm>
              <a:prstGeom prst="rect">
                <a:avLst/>
              </a:prstGeom>
              <a:blipFill>
                <a:blip r:embed="rId7"/>
                <a:stretch>
                  <a:fillRect r="-22642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703199-6E5B-48C3-9C60-0EEB764FB012}"/>
                  </a:ext>
                </a:extLst>
              </p:cNvPr>
              <p:cNvSpPr txBox="1"/>
              <p:nvPr/>
            </p:nvSpPr>
            <p:spPr>
              <a:xfrm>
                <a:off x="2099556" y="4785916"/>
                <a:ext cx="2880320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Interpolation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a triangular function.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703199-6E5B-48C3-9C60-0EEB764FB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56" y="4785916"/>
                <a:ext cx="2880320" cy="1200329"/>
              </a:xfrm>
              <a:prstGeom prst="rect">
                <a:avLst/>
              </a:prstGeom>
              <a:blipFill>
                <a:blip r:embed="rId8"/>
                <a:stretch>
                  <a:fillRect l="-3171" t="-4061" r="-7400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70618"/>
      </p:ext>
    </p:extLst>
  </p:cSld>
  <p:clrMapOvr>
    <a:masterClrMapping/>
  </p:clrMapOvr>
  <p:transition spd="med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Transfer function of first-order hold,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a rough approximation of an ideal low-pass filter: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⁡(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/2)</m:t>
                                  </m:r>
                                </m:num>
                                <m:den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/2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BDED41-7578-43AD-BFC1-248DB7691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062" y="2872923"/>
            <a:ext cx="73818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7157"/>
      </p:ext>
    </p:extLst>
  </p:cSld>
  <p:clrMapOvr>
    <a:masterClrMapping/>
  </p:clrMapOvr>
  <p:transition spd="med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89B6FA-2A51-4B58-A5FD-2FBFF247451D}"/>
              </a:ext>
            </a:extLst>
          </p:cNvPr>
          <p:cNvSpPr/>
          <p:nvPr/>
        </p:nvSpPr>
        <p:spPr bwMode="auto">
          <a:xfrm>
            <a:off x="10416480" y="1124744"/>
            <a:ext cx="1337656" cy="498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C727D4-8C79-4DC6-9BAA-D6393BC9804A}"/>
              </a:ext>
            </a:extLst>
          </p:cNvPr>
          <p:cNvSpPr txBox="1"/>
          <p:nvPr/>
        </p:nvSpPr>
        <p:spPr>
          <a:xfrm>
            <a:off x="1234938" y="1157843"/>
            <a:ext cx="252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Zero-order hold sampled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1F11CF-2676-42E3-B40B-93B176B9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425" y="1050848"/>
            <a:ext cx="7544073" cy="52880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808182-4C20-4588-9205-6302893FBDD2}"/>
              </a:ext>
            </a:extLst>
          </p:cNvPr>
          <p:cNvSpPr txBox="1"/>
          <p:nvPr/>
        </p:nvSpPr>
        <p:spPr>
          <a:xfrm>
            <a:off x="1343472" y="3789040"/>
            <a:ext cx="252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hold sampled pictures: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955508"/>
      </p:ext>
    </p:extLst>
  </p:cSld>
  <p:clrMapOvr>
    <a:masterClrMapping/>
  </p:clrMapOvr>
  <p:transition spd="med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696391"/>
      </p:ext>
    </p:extLst>
  </p:cSld>
  <p:clrMapOvr>
    <a:masterClrMapping/>
  </p:clrMapOvr>
  <p:transition spd="med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（混叠现象）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spectrum overlapped, frequency components confused, resulting in aliasing effect, such that the sampled signal can’t be reconstructed by low-pass filtering.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 r="-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904546"/>
      </p:ext>
    </p:extLst>
  </p:cSld>
  <p:clrMapOvr>
    <a:masterClrMapping/>
  </p:clrMapOvr>
  <p:transition spd="med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Consider a signal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sampled at sampling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reconstructed by an ideal low-pass filter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;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reconstructed signal: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ccording to Nyquist sampling theorem,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418346"/>
      </p:ext>
    </p:extLst>
  </p:cSld>
  <p:clrMapOvr>
    <a:masterClrMapping/>
  </p:clrMapOvr>
  <p:transition spd="med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a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vary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44B17E-A7E5-4AF7-B5CF-4EEE3DE91A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516"/>
          <a:stretch/>
        </p:blipFill>
        <p:spPr>
          <a:xfrm>
            <a:off x="-25555" y="1635030"/>
            <a:ext cx="4968552" cy="4994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CB2630-7628-4C32-854D-3A422A45EF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836"/>
          <a:stretch/>
        </p:blipFill>
        <p:spPr>
          <a:xfrm>
            <a:off x="5376588" y="3148447"/>
            <a:ext cx="4968205" cy="36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A644A13-80A7-4E30-9A0D-F431A136D07C}"/>
                  </a:ext>
                </a:extLst>
              </p:cNvPr>
              <p:cNvSpPr txBox="1"/>
              <p:nvPr/>
            </p:nvSpPr>
            <p:spPr>
              <a:xfrm>
                <a:off x="4583832" y="2013972"/>
                <a:ext cx="30243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A644A13-80A7-4E30-9A0D-F431A136D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013972"/>
                <a:ext cx="30243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DAA85D-B665-49E0-A78B-CA58D6137B16}"/>
                  </a:ext>
                </a:extLst>
              </p:cNvPr>
              <p:cNvSpPr txBox="1"/>
              <p:nvPr/>
            </p:nvSpPr>
            <p:spPr>
              <a:xfrm>
                <a:off x="8328248" y="2038374"/>
                <a:ext cx="3617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DAA85D-B665-49E0-A78B-CA58D6137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248" y="2038374"/>
                <a:ext cx="361739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183C7C3-7E96-43E3-B88F-43619285D1D5}"/>
              </a:ext>
            </a:extLst>
          </p:cNvPr>
          <p:cNvCxnSpPr/>
          <p:nvPr/>
        </p:nvCxnSpPr>
        <p:spPr bwMode="auto">
          <a:xfrm flipH="1">
            <a:off x="9264352" y="2561594"/>
            <a:ext cx="432048" cy="8674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749632"/>
      </p:ext>
    </p:extLst>
  </p:cSld>
  <p:clrMapOvr>
    <a:masterClrMapping/>
  </p:clrMapOvr>
  <p:transition spd="med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p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Using the Fourier transform: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time shift property: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𝐹</m:t>
                        </m:r>
                      </m:e>
                    </m:groupChr>
                    <m:sSup>
                      <m:sSupPr>
                        <m:ctrlPr>
                          <a:rPr lang="en-US" altLang="zh-TW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  <m:r>
                          <a:rPr lang="zh-TW" alt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𝑗</m:t>
                    </m:r>
                    <m:r>
                      <a:rPr lang="zh-TW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𝜔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95208"/>
      </p:ext>
    </p:extLst>
  </p:cSld>
  <p:clrMapOvr>
    <a:masterClrMapping/>
  </p:clrMapOvr>
  <p:transition spd="med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Using the Fourier transform: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p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CN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126678"/>
      </p:ext>
    </p:extLst>
  </p:cSld>
  <p:clrMapOvr>
    <a:masterClrMapping/>
  </p:clrMapOvr>
  <p:transition spd="med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 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feeding the samples into low-pass filter,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components become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components, respectively. </a:t>
                </a:r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079A986-DA60-4E15-906A-FD8BCEC4DFB7}"/>
              </a:ext>
            </a:extLst>
          </p:cNvPr>
          <p:cNvGrpSpPr/>
          <p:nvPr/>
        </p:nvGrpSpPr>
        <p:grpSpPr>
          <a:xfrm>
            <a:off x="349237" y="3861048"/>
            <a:ext cx="11097004" cy="2255532"/>
            <a:chOff x="191344" y="3050525"/>
            <a:chExt cx="11097004" cy="225553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F286D09-B221-4689-A952-71E23D8D5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84821"/>
            <a:stretch/>
          </p:blipFill>
          <p:spPr>
            <a:xfrm>
              <a:off x="191344" y="3225892"/>
              <a:ext cx="4968552" cy="129614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8A97962-78B9-449F-B6E3-DA28B9EFD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47" t="58941" r="247" b="23352"/>
            <a:stretch/>
          </p:blipFill>
          <p:spPr>
            <a:xfrm>
              <a:off x="6319796" y="3225892"/>
              <a:ext cx="4968552" cy="1512168"/>
            </a:xfrm>
            <a:prstGeom prst="rect">
              <a:avLst/>
            </a:prstGeom>
          </p:spPr>
        </p:pic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F6C0151B-5219-4653-AF7B-3C947EBDF341}"/>
                </a:ext>
              </a:extLst>
            </p:cNvPr>
            <p:cNvSpPr/>
            <p:nvPr/>
          </p:nvSpPr>
          <p:spPr bwMode="auto">
            <a:xfrm>
              <a:off x="5023652" y="3746578"/>
              <a:ext cx="1296144" cy="66098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CADE5AA-8021-482C-A37F-4BD1626024DF}"/>
                </a:ext>
              </a:extLst>
            </p:cNvPr>
            <p:cNvSpPr/>
            <p:nvPr/>
          </p:nvSpPr>
          <p:spPr bwMode="auto">
            <a:xfrm>
              <a:off x="3418318" y="3050525"/>
              <a:ext cx="5161660" cy="803628"/>
            </a:xfrm>
            <a:custGeom>
              <a:avLst/>
              <a:gdLst>
                <a:gd name="connsiteX0" fmla="*/ 0 w 5161660"/>
                <a:gd name="connsiteY0" fmla="*/ 726716 h 803628"/>
                <a:gd name="connsiteX1" fmla="*/ 1640792 w 5161660"/>
                <a:gd name="connsiteY1" fmla="*/ 324 h 803628"/>
                <a:gd name="connsiteX2" fmla="*/ 5161660 w 5161660"/>
                <a:gd name="connsiteY2" fmla="*/ 803628 h 80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1660" h="803628">
                  <a:moveTo>
                    <a:pt x="0" y="726716"/>
                  </a:moveTo>
                  <a:cubicBezTo>
                    <a:pt x="390257" y="357110"/>
                    <a:pt x="780515" y="-12495"/>
                    <a:pt x="1640792" y="324"/>
                  </a:cubicBezTo>
                  <a:cubicBezTo>
                    <a:pt x="2501069" y="13143"/>
                    <a:pt x="4542090" y="666895"/>
                    <a:pt x="5161660" y="803628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E2EEB3-7E50-42DC-A537-16BE915010E7}"/>
                </a:ext>
              </a:extLst>
            </p:cNvPr>
            <p:cNvSpPr/>
            <p:nvPr/>
          </p:nvSpPr>
          <p:spPr bwMode="auto">
            <a:xfrm flipV="1">
              <a:off x="2351584" y="4347841"/>
              <a:ext cx="6984776" cy="958216"/>
            </a:xfrm>
            <a:custGeom>
              <a:avLst/>
              <a:gdLst>
                <a:gd name="connsiteX0" fmla="*/ 0 w 5161660"/>
                <a:gd name="connsiteY0" fmla="*/ 726716 h 803628"/>
                <a:gd name="connsiteX1" fmla="*/ 1640792 w 5161660"/>
                <a:gd name="connsiteY1" fmla="*/ 324 h 803628"/>
                <a:gd name="connsiteX2" fmla="*/ 5161660 w 5161660"/>
                <a:gd name="connsiteY2" fmla="*/ 803628 h 80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1660" h="803628">
                  <a:moveTo>
                    <a:pt x="0" y="726716"/>
                  </a:moveTo>
                  <a:cubicBezTo>
                    <a:pt x="390257" y="357110"/>
                    <a:pt x="780515" y="-12495"/>
                    <a:pt x="1640792" y="324"/>
                  </a:cubicBezTo>
                  <a:cubicBezTo>
                    <a:pt x="2501069" y="13143"/>
                    <a:pt x="4542090" y="666895"/>
                    <a:pt x="5161660" y="803628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046302"/>
      </p:ext>
    </p:extLst>
  </p:cSld>
  <p:clrMapOvr>
    <a:masterClrMapping/>
  </p:clrMapOvr>
  <p:transition spd="med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Sampling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Impulse train sampling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Sampling with a zero-order hold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Interpolation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Aliasing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875768"/>
      </p:ext>
    </p:extLst>
  </p:cSld>
  <p:clrMapOvr>
    <a:masterClrMapping/>
  </p:clrMapOvr>
  <p:transition spd="med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(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𝜑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(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 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339466"/>
      </p:ext>
    </p:extLst>
  </p:cSld>
  <p:clrMapOvr>
    <a:masterClrMapping/>
  </p:clrMapOvr>
  <p:transition spd="med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 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TW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phase is changed (reversed):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TW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The original signal cannot be reconstructed even if the sampling frequency is exactly twice of the highest frequency of the signal.</a:t>
                </a:r>
              </a:p>
              <a:p>
                <a:pPr marL="0" indent="0">
                  <a:buNone/>
                </a:pP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Nyquist sampling theorem:  in order to precisely reconstruct a continuous-time signal, the sampling frequency has to be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larger than twice of the highest frequency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signal.</a:t>
                </a:r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762" r="-1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066119"/>
      </p:ext>
    </p:extLst>
  </p:cSld>
  <p:clrMapOvr>
    <a:masterClrMapping/>
  </p:clrMapOvr>
  <p:transition spd="med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1983275" y="242688"/>
            <a:ext cx="4004945" cy="751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32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8349" y="1997690"/>
            <a:ext cx="829691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listening!</a:t>
            </a:r>
          </a:p>
        </p:txBody>
      </p:sp>
      <p:sp>
        <p:nvSpPr>
          <p:cNvPr id="7" name="矩形 6"/>
          <p:cNvSpPr/>
          <p:nvPr/>
        </p:nvSpPr>
        <p:spPr>
          <a:xfrm>
            <a:off x="-10795" y="3924300"/>
            <a:ext cx="12214225" cy="2950210"/>
          </a:xfrm>
          <a:prstGeom prst="rect">
            <a:avLst/>
          </a:prstGeom>
          <a:solidFill>
            <a:srgbClr val="0044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12" name="图片 11" descr="SHU_VI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45" y="4260215"/>
            <a:ext cx="1795780" cy="22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67089"/>
      </p:ext>
    </p:extLst>
  </p:cSld>
  <p:clrMapOvr>
    <a:masterClrMapping/>
  </p:clrMapOvr>
  <p:transition spd="med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12" y="1112431"/>
            <a:ext cx="11418776" cy="217255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Continuous-time signal is often represented by discrete-time signal: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Image transmission in fax machine;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Signals in TV display: 60Hz or beyond refresh rates;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 Film: 12 or beyond frames per second.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A69CB-EC0A-4C93-9FDE-E37A4E4C6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240096"/>
            <a:ext cx="4226896" cy="31271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93082F-10D4-4219-B97B-A24E12AEB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797" y="3359388"/>
            <a:ext cx="4376679" cy="2888524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19E2A2F-05CA-4F2E-9B3A-618A3D247BCA}"/>
              </a:ext>
            </a:extLst>
          </p:cNvPr>
          <p:cNvSpPr/>
          <p:nvPr/>
        </p:nvSpPr>
        <p:spPr bwMode="auto">
          <a:xfrm>
            <a:off x="5519936" y="4581128"/>
            <a:ext cx="864096" cy="43204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9932D5-F064-4773-A3C6-5771348E9D33}"/>
              </a:ext>
            </a:extLst>
          </p:cNvPr>
          <p:cNvSpPr txBox="1"/>
          <p:nvPr/>
        </p:nvSpPr>
        <p:spPr>
          <a:xfrm>
            <a:off x="5295250" y="4119463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in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285962"/>
      </p:ext>
    </p:extLst>
  </p:cSld>
  <p:clrMapOvr>
    <a:masterClrMapping/>
  </p:clrMapOvr>
  <p:transition spd="med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Motivation: a discrete-time represented continuous-time signal can be digitally handled, using computers: </a:t>
            </a:r>
          </a:p>
          <a:p>
            <a:pPr marL="0" indent="0">
              <a:buNone/>
            </a:pPr>
            <a:r>
              <a:rPr lang="en-US" altLang="zh-TW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Accurate, programmable, flexible, reproducible, powerful;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Compatible to digital networks and relevant technologies;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All signals look the same when digitized, except at different rates, and thus can be supported by the same network.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Question: under which conditions can a continuous-time signal be uniquely specified by its discrete-time samples?</a:t>
            </a:r>
            <a:endParaRPr lang="en-US" altLang="zh-TW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430902"/>
      </p:ext>
    </p:extLst>
  </p:cSld>
  <p:clrMapOvr>
    <a:masterClrMapping/>
  </p:clrMapOvr>
  <p:transition spd="med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Question: under which conditions can a continuous-time signal be uniquely specified by its discrete-time samples?</a:t>
            </a:r>
            <a:endParaRPr lang="en-US" altLang="zh-TW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7" name="圖片 1">
            <a:extLst>
              <a:ext uri="{FF2B5EF4-FFF2-40B4-BE49-F238E27FC236}">
                <a16:creationId xmlns:a16="http://schemas.microsoft.com/office/drawing/2014/main" id="{40F7E098-EB01-46E9-854C-198998AF1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204864"/>
            <a:ext cx="780415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0D75DF0-2A6D-4D4D-B09F-1A3B838BE0EC}"/>
                  </a:ext>
                </a:extLst>
              </p:cNvPr>
              <p:cNvSpPr txBox="1"/>
              <p:nvPr/>
            </p:nvSpPr>
            <p:spPr>
              <a:xfrm>
                <a:off x="7779954" y="3117801"/>
                <a:ext cx="43097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0D75DF0-2A6D-4D4D-B09F-1A3B838BE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954" y="3117801"/>
                <a:ext cx="43097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94342"/>
      </p:ext>
    </p:extLst>
  </p:cSld>
  <p:clrMapOvr>
    <a:masterClrMapping/>
  </p:clrMapOvr>
  <p:transition spd="med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4" y="1079107"/>
            <a:ext cx="11418776" cy="51582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Question: under which conditions can a continuous-time signal be uniquely specified by its discrete-time samples?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For a given set of samples, it might be produced by different continuous-time signals.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But if a continuous-time signal is sampled in a relatively high frequency, can the samples be used to represent the signal? How high should the sampling frequency be?</a:t>
            </a:r>
            <a:endParaRPr lang="en-US" altLang="zh-TW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i="1" dirty="0">
              <a:solidFill>
                <a:srgbClr val="000000"/>
              </a:solidFill>
              <a:latin typeface="Cambria Math" panose="020405030504060302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9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12553"/>
      </p:ext>
    </p:extLst>
  </p:cSld>
  <p:clrMapOvr>
    <a:masterClrMapping/>
  </p:clrMapOvr>
  <p:transition spd="med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B4DA2"/>
      </a:dk2>
      <a:lt2>
        <a:srgbClr val="EEECE1"/>
      </a:lt2>
      <a:accent1>
        <a:srgbClr val="0B4DA2"/>
      </a:accent1>
      <a:accent2>
        <a:srgbClr val="AE1831"/>
      </a:accent2>
      <a:accent3>
        <a:srgbClr val="FFFFFF"/>
      </a:accent3>
      <a:accent4>
        <a:srgbClr val="000000"/>
      </a:accent4>
      <a:accent5>
        <a:srgbClr val="AAB2CE"/>
      </a:accent5>
      <a:accent6>
        <a:srgbClr val="9D152B"/>
      </a:accent6>
      <a:hlink>
        <a:srgbClr val="0000FF"/>
      </a:hlink>
      <a:folHlink>
        <a:srgbClr val="800080"/>
      </a:folHlink>
    </a:clrScheme>
    <a:fontScheme name="默认设计模板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ea typeface="宋体" panose="02010600030101010101" pitchFamily="2" charset="-122"/>
            <a:sym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ea typeface="宋体" panose="02010600030101010101" pitchFamily="2" charset="-122"/>
            <a:sym typeface="Calibri" panose="020F0502020204030204" pitchFamily="34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B4DA2"/>
        </a:dk2>
        <a:lt2>
          <a:srgbClr val="EEECE1"/>
        </a:lt2>
        <a:accent1>
          <a:srgbClr val="0B4DA2"/>
        </a:accent1>
        <a:accent2>
          <a:srgbClr val="AE1831"/>
        </a:accent2>
        <a:accent3>
          <a:srgbClr val="FFFFFF"/>
        </a:accent3>
        <a:accent4>
          <a:srgbClr val="000000"/>
        </a:accent4>
        <a:accent5>
          <a:srgbClr val="AAB2CE"/>
        </a:accent5>
        <a:accent6>
          <a:srgbClr val="9D152B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12975</TotalTime>
  <Words>2438</Words>
  <Application>Microsoft Office PowerPoint</Application>
  <PresentationFormat>宽屏</PresentationFormat>
  <Paragraphs>1927</Paragraphs>
  <Slides>52</Slides>
  <Notes>50</Notes>
  <HiddenSlides>0</HiddenSlides>
  <MMClips>3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等线</vt:lpstr>
      <vt:lpstr>等线 Light</vt:lpstr>
      <vt:lpstr>华文中宋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默认设计模板</vt:lpstr>
      <vt:lpstr>自定义设计方案</vt:lpstr>
      <vt:lpstr>方程式</vt:lpstr>
      <vt:lpstr>PowerPoint 演示文稿</vt:lpstr>
      <vt:lpstr>实验二 信号表示</vt:lpstr>
      <vt:lpstr>实验二 信号表示</vt:lpstr>
      <vt:lpstr>Outline: Lecture 6: Sampling</vt:lpstr>
      <vt:lpstr>Outline: Lecture 6: Sampling</vt:lpstr>
      <vt:lpstr>Introduction</vt:lpstr>
      <vt:lpstr>Introduction</vt:lpstr>
      <vt:lpstr>Introduction</vt:lpstr>
      <vt:lpstr>Introduction</vt:lpstr>
      <vt:lpstr>Outline: Lecture 6: Sampling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Outline: Lecture 6: Sampling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The Sampling Theorem</vt:lpstr>
      <vt:lpstr>Outline: Lecture 6: Sampling</vt:lpstr>
      <vt:lpstr>Interpolation（内插）</vt:lpstr>
      <vt:lpstr>Interpolation</vt:lpstr>
      <vt:lpstr>Lecture1 - 系统的因果性（Causality）</vt:lpstr>
      <vt:lpstr>PowerPoint 演示文稿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Outline: Lecture 6: Sampling</vt:lpstr>
      <vt:lpstr>Aliasing（混叠现象）</vt:lpstr>
      <vt:lpstr>Aliasing</vt:lpstr>
      <vt:lpstr>Aliasing</vt:lpstr>
      <vt:lpstr>Aliasing</vt:lpstr>
      <vt:lpstr>Aliasing</vt:lpstr>
      <vt:lpstr>Aliasing</vt:lpstr>
      <vt:lpstr>Aliasing</vt:lpstr>
      <vt:lpstr>Aliasing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知识工程与机器学习</dc:title>
  <dc:creator>biubiu</dc:creator>
  <cp:lastModifiedBy>圣宇</cp:lastModifiedBy>
  <cp:revision>1014</cp:revision>
  <dcterms:created xsi:type="dcterms:W3CDTF">2018-10-18T11:34:23Z</dcterms:created>
  <dcterms:modified xsi:type="dcterms:W3CDTF">2022-10-30T08:21:08Z</dcterms:modified>
</cp:coreProperties>
</file>